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8" r:id="rId2"/>
    <p:sldId id="348" r:id="rId3"/>
    <p:sldId id="344" r:id="rId4"/>
    <p:sldId id="345" r:id="rId5"/>
    <p:sldId id="346" r:id="rId6"/>
    <p:sldId id="349" r:id="rId7"/>
    <p:sldId id="350" r:id="rId8"/>
    <p:sldId id="351" r:id="rId9"/>
    <p:sldId id="347" r:id="rId10"/>
    <p:sldId id="342" r:id="rId11"/>
    <p:sldId id="343" r:id="rId12"/>
    <p:sldId id="322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20" r:id="rId21"/>
    <p:sldId id="337" r:id="rId22"/>
    <p:sldId id="330" r:id="rId23"/>
    <p:sldId id="329" r:id="rId24"/>
    <p:sldId id="331" r:id="rId25"/>
    <p:sldId id="361" r:id="rId26"/>
    <p:sldId id="333" r:id="rId27"/>
    <p:sldId id="378" r:id="rId28"/>
    <p:sldId id="335" r:id="rId29"/>
    <p:sldId id="353" r:id="rId30"/>
    <p:sldId id="363" r:id="rId31"/>
    <p:sldId id="355" r:id="rId32"/>
    <p:sldId id="356" r:id="rId33"/>
    <p:sldId id="379" r:id="rId34"/>
    <p:sldId id="359" r:id="rId35"/>
    <p:sldId id="357" r:id="rId36"/>
    <p:sldId id="358" r:id="rId37"/>
    <p:sldId id="365" r:id="rId38"/>
    <p:sldId id="366" r:id="rId39"/>
    <p:sldId id="367" r:id="rId40"/>
    <p:sldId id="368" r:id="rId41"/>
    <p:sldId id="371" r:id="rId42"/>
    <p:sldId id="373" r:id="rId43"/>
    <p:sldId id="374" r:id="rId44"/>
    <p:sldId id="377" r:id="rId45"/>
    <p:sldId id="375" r:id="rId46"/>
    <p:sldId id="3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Ben-Zrihen" initials="NB" lastIdx="3" clrIdx="0">
    <p:extLst>
      <p:ext uri="{19B8F6BF-5375-455C-9EA6-DF929625EA0E}">
        <p15:presenceInfo xmlns:p15="http://schemas.microsoft.com/office/powerpoint/2012/main" userId="S-1-5-21-1513220064-1877401153-1768201219-233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7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ertwe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EE208-9512-4B6A-B345-0705E78A1CCD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F32B9-B616-42BC-9605-BB34059608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3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ertwe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CFDCB-A218-41FC-9529-189B7CE08BFA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560DF-ED9A-408B-B856-C687B3C06A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8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12761-C1E0-44B8-A692-7764720C7F6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98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23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69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3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6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05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05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5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94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44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19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63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69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8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9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95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1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8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14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70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8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37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7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44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83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76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4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33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8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5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2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30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01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09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3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8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8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43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560DF-ED9A-408B-B856-C687B3C06A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0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1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8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7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2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8FC27-70CB-4FC6-B1BD-BEB8F6E8FBF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7376A-C8F5-4E75-8D02-3A278517EE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4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26.wmf"/><Relationship Id="rId26" Type="http://schemas.openxmlformats.org/officeDocument/2006/relationships/image" Target="../media/image30.wmf"/><Relationship Id="rId3" Type="http://schemas.openxmlformats.org/officeDocument/2006/relationships/notesSlide" Target="../notesSlides/notesSlide30.xml"/><Relationship Id="rId21" Type="http://schemas.openxmlformats.org/officeDocument/2006/relationships/oleObject" Target="../embeddings/oleObject6.bin"/><Relationship Id="rId7" Type="http://schemas.openxmlformats.org/officeDocument/2006/relationships/image" Target="../media/image33.jpeg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29.wmf"/><Relationship Id="rId5" Type="http://schemas.openxmlformats.org/officeDocument/2006/relationships/image" Target="../media/image31.jpe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10" Type="http://schemas.openxmlformats.org/officeDocument/2006/relationships/image" Target="../media/image36.jpe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2.png"/><Relationship Id="rId9" Type="http://schemas.openxmlformats.org/officeDocument/2006/relationships/image" Target="../media/image35.jpeg"/><Relationship Id="rId14" Type="http://schemas.openxmlformats.org/officeDocument/2006/relationships/image" Target="../media/image24.wmf"/><Relationship Id="rId22" Type="http://schemas.openxmlformats.org/officeDocument/2006/relationships/image" Target="../media/image2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0.jpeg"/><Relationship Id="rId4" Type="http://schemas.openxmlformats.org/officeDocument/2006/relationships/image" Target="../media/image2.png"/><Relationship Id="rId9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7.emf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62" y="1112676"/>
            <a:ext cx="4725698" cy="38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3841" y="5303839"/>
            <a:ext cx="479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Computer </a:t>
            </a:r>
            <a:r>
              <a:rPr lang="en-US" sz="2800" b="1" dirty="0"/>
              <a:t>vision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1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Local Descriptors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41445" y="1059229"/>
            <a:ext cx="3939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Motivation::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Detection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1445" y="2658522"/>
            <a:ext cx="4165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Would a global descriptor help us find the book (left image) in the right image?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7: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045973" y="173357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127060" y="175616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536385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88810" y="3391095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045972" y="246511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327086" y="314356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93315" y="33098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474723" y="332652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627123" y="3120204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660893" y="2994690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933236" y="328832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059519" y="276694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474723" y="209824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1436748" y="248847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8733" y="3263468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Define a region around each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124" name="Oval 123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9045973" y="173357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127060" y="175616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8536385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8888810" y="3391095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9045972" y="246511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327086" y="314356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293315" y="33098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474723" y="332652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627123" y="3120204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660893" y="2994690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933236" y="328832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059519" y="276694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474723" y="209824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1436748" y="248847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231939" y="173357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374813" y="198100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247001" y="199513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615626" y="2266643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265710" y="286896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5869167" y="3433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518208" y="282540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822230" y="304470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7029750" y="277687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7266709" y="271298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6902629" y="332974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8437539" y="305429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8775950" y="328832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8950810" y="237584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8942450" y="163466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10018732" y="164429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10371201" y="199248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9955997" y="266392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333226" y="239122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0564721" y="288747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10827507" y="318360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0181046" y="3216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0523601" y="3036495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0228458" y="305901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0360856" y="323436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8733" y="3263468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Define a region around each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88733" y="3927320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3. Compare regions 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045973" y="173357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127060" y="175616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536385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888810" y="3391095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9045972" y="246511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327086" y="314356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93315" y="33098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474723" y="332652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27123" y="3120204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660893" y="2994690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933236" y="328832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059519" y="276694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474723" y="209824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436748" y="248847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231939" y="173357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374813" y="198100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247001" y="199513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615626" y="2266643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265710" y="286896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869167" y="3433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518208" y="282540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822230" y="304470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029750" y="277687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266709" y="271298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902629" y="332974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8437539" y="305429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8775950" y="328832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950810" y="237584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942450" y="163466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018732" y="164429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0371201" y="199248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955997" y="266392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1333226" y="239122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564721" y="288747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0827507" y="318360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0181046" y="3216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0523601" y="3036495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0228458" y="305901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0360856" y="323436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94201" y="4266036"/>
            <a:ext cx="649061" cy="634467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78" name="Oval 77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45973" y="173357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127060" y="175616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536385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888810" y="3391095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045972" y="246511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327086" y="314356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293315" y="33098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474723" y="332652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627123" y="3120204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660893" y="2994690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933236" y="328832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059519" y="276694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474723" y="209824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1436748" y="248847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231939" y="173357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374813" y="198100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247001" y="199513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615626" y="2266643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265710" y="286896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869167" y="3433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518208" y="282540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822230" y="304470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029750" y="277687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266709" y="271298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6902629" y="332974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437539" y="305429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775950" y="328832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950810" y="237584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942450" y="163466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018732" y="164429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0371201" y="199248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955997" y="266392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333226" y="239122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0564721" y="288747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0827507" y="318360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0181046" y="3216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523601" y="3036495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228458" y="305901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360856" y="323436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89" idx="4"/>
            <a:endCxn id="3" idx="0"/>
          </p:cNvCxnSpPr>
          <p:nvPr/>
        </p:nvCxnSpPr>
        <p:spPr>
          <a:xfrm>
            <a:off x="9079744" y="1804195"/>
            <a:ext cx="938988" cy="2461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6890" y="4266036"/>
            <a:ext cx="673280" cy="630135"/>
          </a:xfrm>
          <a:prstGeom prst="rect">
            <a:avLst/>
          </a:prstGeom>
        </p:spPr>
      </p:pic>
      <p:cxnSp>
        <p:nvCxnSpPr>
          <p:cNvPr id="130" name="Straight Arrow Connector 129"/>
          <p:cNvCxnSpPr>
            <a:endCxn id="129" idx="0"/>
          </p:cNvCxnSpPr>
          <p:nvPr/>
        </p:nvCxnSpPr>
        <p:spPr>
          <a:xfrm>
            <a:off x="6649397" y="2996060"/>
            <a:ext cx="674133" cy="12699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1" name="Not Equal 130"/>
          <p:cNvSpPr/>
          <p:nvPr/>
        </p:nvSpPr>
        <p:spPr>
          <a:xfrm>
            <a:off x="8308736" y="4482582"/>
            <a:ext cx="708226" cy="313566"/>
          </a:xfrm>
          <a:prstGeom prst="mathNotEqual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785933" y="5336312"/>
            <a:ext cx="156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Not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problem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769229" y="4939826"/>
            <a:ext cx="5787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Different region appearance for different </a:t>
            </a:r>
            <a:r>
              <a:rPr lang="en-US" sz="2000" b="1" dirty="0" err="1" smtClean="0"/>
              <a:t>keypoints</a:t>
            </a:r>
            <a:endParaRPr lang="en-US" sz="2000" dirty="0"/>
          </a:p>
        </p:txBody>
      </p:sp>
      <p:sp>
        <p:nvSpPr>
          <p:cNvPr id="138" name="Rectangle 137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88733" y="3263468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Define a region around each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88733" y="3927320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3. Compare regions 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8733" y="2599616"/>
            <a:ext cx="4037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Find a set of distinctive key-points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7458" y="1213009"/>
            <a:ext cx="6090782" cy="270595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744214" y="23596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384294" y="282194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006151" y="34264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5595" y="296074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472752" y="208440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50523" y="209869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31824" y="183398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15626" y="292543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134739" y="2854812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38610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72689" y="352256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045973" y="173357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27060" y="175616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36385" y="3155516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88810" y="3391095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45972" y="246511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327086" y="314356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93315" y="3309807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74723" y="332652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627123" y="3120204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60893" y="2994690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933236" y="3288329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059519" y="2766941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474723" y="2098243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436748" y="2488478"/>
            <a:ext cx="67541" cy="706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8733" y="3263468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Define a region around each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31939" y="173357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74813" y="198100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247001" y="199513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15626" y="2266643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65710" y="286896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869167" y="3433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518208" y="282540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822230" y="304470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029750" y="277687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66709" y="271298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902629" y="332974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437539" y="305429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775950" y="328832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950810" y="237584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942450" y="163466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018732" y="164429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371201" y="1992482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955997" y="2663921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1333226" y="2391227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0564721" y="2887470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827507" y="3183604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181046" y="3216296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523601" y="3036495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28458" y="3059019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0360856" y="3234368"/>
            <a:ext cx="274583" cy="249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88733" y="3927320"/>
            <a:ext cx="44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3. Compare regions 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6890" y="4266036"/>
            <a:ext cx="673280" cy="630135"/>
          </a:xfrm>
          <a:prstGeom prst="rect">
            <a:avLst/>
          </a:prstGeom>
        </p:spPr>
      </p:pic>
      <p:sp>
        <p:nvSpPr>
          <p:cNvPr id="5" name="Not Equal 4"/>
          <p:cNvSpPr/>
          <p:nvPr/>
        </p:nvSpPr>
        <p:spPr>
          <a:xfrm>
            <a:off x="8308736" y="4482582"/>
            <a:ext cx="708226" cy="313566"/>
          </a:xfrm>
          <a:prstGeom prst="mathNotEqual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Straight Arrow Connector 68"/>
          <p:cNvCxnSpPr>
            <a:stCxn id="25" idx="4"/>
            <a:endCxn id="4" idx="0"/>
          </p:cNvCxnSpPr>
          <p:nvPr/>
        </p:nvCxnSpPr>
        <p:spPr>
          <a:xfrm>
            <a:off x="6649397" y="2996060"/>
            <a:ext cx="674133" cy="12699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4" idx="3"/>
            <a:endCxn id="72" idx="0"/>
          </p:cNvCxnSpPr>
          <p:nvPr/>
        </p:nvCxnSpPr>
        <p:spPr>
          <a:xfrm flipH="1">
            <a:off x="9968691" y="3203844"/>
            <a:ext cx="368286" cy="1062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0297" y="4266036"/>
            <a:ext cx="716788" cy="63139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769229" y="4939826"/>
            <a:ext cx="5787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Different region appearance for matching </a:t>
            </a:r>
            <a:r>
              <a:rPr lang="en-US" sz="2000" b="1" dirty="0" err="1" smtClean="0"/>
              <a:t>keypoints</a:t>
            </a:r>
            <a:endParaRPr lang="en-US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51536" y="1105395"/>
            <a:ext cx="3043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Detection::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General Approach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166367" y="5308909"/>
            <a:ext cx="99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6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817606" y="2331998"/>
            <a:ext cx="4556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What to look at? </a:t>
            </a:r>
            <a:r>
              <a:rPr lang="en-US" sz="2800" dirty="0" smtClean="0">
                <a:solidFill>
                  <a:srgbClr val="000000"/>
                </a:solidFill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</a:rPr>
              <a:t>Keypoints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7606" y="3314779"/>
            <a:ext cx="4556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How to find it? </a:t>
            </a:r>
            <a:r>
              <a:rPr lang="en-US" sz="2800" dirty="0" smtClean="0">
                <a:solidFill>
                  <a:srgbClr val="000000"/>
                </a:solidFill>
              </a:rPr>
              <a:t>(detectors)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7148" y="4297561"/>
            <a:ext cx="501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How to describe it? </a:t>
            </a:r>
            <a:r>
              <a:rPr lang="en-US" sz="2800" dirty="0" smtClean="0">
                <a:solidFill>
                  <a:srgbClr val="000000"/>
                </a:solidFill>
              </a:rPr>
              <a:t>(descriptors)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8332" y="1108802"/>
            <a:ext cx="10566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The process illustrates 3 basic challenges in vision::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457575" y="4133850"/>
            <a:ext cx="5156803" cy="8858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1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41445" y="1086937"/>
            <a:ext cx="33009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Motivation::</a:t>
            </a:r>
          </a:p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Scene Classification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1445" y="2395951"/>
            <a:ext cx="489349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</a:rPr>
              <a:t>How to differentiate between scenes?</a:t>
            </a:r>
            <a:endParaRPr lang="en-US" sz="4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Picture 2" descr="http://www.cs.bilkent.edu.tr/~saksoy/images/research/image_scene_classificat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1" t="-1" b="28234"/>
          <a:stretch/>
        </p:blipFill>
        <p:spPr bwMode="auto">
          <a:xfrm>
            <a:off x="6261312" y="954637"/>
            <a:ext cx="5796972" cy="48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1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282841" y="1138500"/>
            <a:ext cx="1060683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Visual Descriptors:: </a:t>
            </a:r>
            <a:r>
              <a:rPr lang="en-US" sz="2400" dirty="0" smtClean="0">
                <a:solidFill>
                  <a:srgbClr val="000000"/>
                </a:solidFill>
              </a:rPr>
              <a:t>are descriptions of the visual features of the contents in images or video. They describe elementary characteristics that are hopefully invariant over different appearances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841" y="3122073"/>
            <a:ext cx="311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What we need?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2841" y="3693645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1. Description which is </a:t>
            </a:r>
            <a:r>
              <a:rPr lang="en-US" sz="2800" b="1" dirty="0" smtClean="0">
                <a:solidFill>
                  <a:srgbClr val="000000"/>
                </a:solidFill>
              </a:rPr>
              <a:t>invariant</a:t>
            </a:r>
            <a:r>
              <a:rPr lang="en-US" sz="2800" dirty="0" smtClean="0">
                <a:solidFill>
                  <a:srgbClr val="000000"/>
                </a:solidFill>
              </a:rPr>
              <a:t>  to various transformations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2841" y="4265217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2. Description which is </a:t>
            </a:r>
            <a:r>
              <a:rPr lang="en-US" sz="2800" b="1" dirty="0" smtClean="0">
                <a:solidFill>
                  <a:srgbClr val="000000"/>
                </a:solidFill>
              </a:rPr>
              <a:t>distinctive</a:t>
            </a:r>
            <a:r>
              <a:rPr lang="en-US" sz="2800" dirty="0" smtClean="0">
                <a:solidFill>
                  <a:srgbClr val="000000"/>
                </a:solidFill>
              </a:rPr>
              <a:t> for different </a:t>
            </a:r>
            <a:r>
              <a:rPr lang="en-US" sz="2800" dirty="0" err="1" smtClean="0">
                <a:solidFill>
                  <a:srgbClr val="000000"/>
                </a:solidFill>
              </a:rPr>
              <a:t>keypoints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2841" y="4836789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3. Description which is </a:t>
            </a:r>
            <a:r>
              <a:rPr lang="en-US" sz="2800" b="1" dirty="0" smtClean="0">
                <a:solidFill>
                  <a:srgbClr val="000000"/>
                </a:solidFill>
              </a:rPr>
              <a:t>local, </a:t>
            </a:r>
            <a:r>
              <a:rPr lang="en-US" sz="2800" dirty="0" smtClean="0">
                <a:solidFill>
                  <a:srgbClr val="000000"/>
                </a:solidFill>
              </a:rPr>
              <a:t>therefore robust to occlusion and clutter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1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6330" y="218229"/>
            <a:ext cx="30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282841" y="1138500"/>
            <a:ext cx="4555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Global vs. Local descriptors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0980" y="2558251"/>
            <a:ext cx="9793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The </a:t>
            </a:r>
            <a:r>
              <a:rPr lang="en-US" sz="2400" b="1" dirty="0">
                <a:latin typeface="NimbusRomNo9L-Regu"/>
              </a:rPr>
              <a:t>global</a:t>
            </a:r>
            <a:r>
              <a:rPr lang="en-US" sz="2400" dirty="0">
                <a:latin typeface="NimbusRomNo9L-Regu"/>
              </a:rPr>
              <a:t> image descriptor is </a:t>
            </a:r>
            <a:r>
              <a:rPr lang="en-US" sz="2400" dirty="0" smtClean="0">
                <a:latin typeface="NimbusRomNo9L-Regu"/>
              </a:rPr>
              <a:t>being computed on </a:t>
            </a:r>
            <a:r>
              <a:rPr lang="en-US" sz="2400" dirty="0">
                <a:latin typeface="NimbusRomNo9L-Regu"/>
              </a:rPr>
              <a:t>the entire image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50980" y="3269597"/>
            <a:ext cx="99264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The </a:t>
            </a:r>
            <a:r>
              <a:rPr lang="en-US" sz="2400" b="1" dirty="0">
                <a:latin typeface="NimbusRomNo9L-Regu"/>
              </a:rPr>
              <a:t>local</a:t>
            </a:r>
            <a:r>
              <a:rPr lang="en-US" sz="2400" dirty="0">
                <a:latin typeface="NimbusRomNo9L-Regu"/>
              </a:rPr>
              <a:t> image description is founded on the premise that images can be </a:t>
            </a:r>
            <a:r>
              <a:rPr lang="en-US" sz="2400" dirty="0" smtClean="0">
                <a:latin typeface="NimbusRomNo9L-Regu"/>
              </a:rPr>
              <a:t>characterized by </a:t>
            </a:r>
            <a:r>
              <a:rPr lang="en-US" sz="2400" dirty="0">
                <a:latin typeface="NimbusRomNo9L-Regu"/>
              </a:rPr>
              <a:t>attributes computed on regions of the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96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786" y="1139389"/>
            <a:ext cx="46829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The perfect local descriptor…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1015836"/>
            <a:ext cx="6870727" cy="31859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6045" y="2515789"/>
            <a:ext cx="3295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Will be invariant to: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0845" y="3045418"/>
            <a:ext cx="2181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1. Rotation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0845" y="3451937"/>
            <a:ext cx="2181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2. Translation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0845" y="3858456"/>
            <a:ext cx="2493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3. Scale changes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845" y="4264975"/>
            <a:ext cx="2493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4. Illumination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0845" y="4671494"/>
            <a:ext cx="2493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5. Noise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0845" y="5078015"/>
            <a:ext cx="2749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Other transformations…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8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756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Simplest descriptor::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list of intensities within a patch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/>
          <a:srcRect b="54667"/>
          <a:stretch/>
        </p:blipFill>
        <p:spPr>
          <a:xfrm>
            <a:off x="7398975" y="1661720"/>
            <a:ext cx="4333939" cy="17088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2841" y="1661720"/>
            <a:ext cx="3831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Write regions as vectors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/>
          <a:srcRect t="45333"/>
          <a:stretch/>
        </p:blipFill>
        <p:spPr>
          <a:xfrm>
            <a:off x="7398975" y="3370521"/>
            <a:ext cx="4333939" cy="20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8975" y="1661720"/>
            <a:ext cx="4333939" cy="37694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6506" y="3681512"/>
            <a:ext cx="5463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What is it going to be invariant to?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057714" y="3321913"/>
                <a:ext cx="383195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   −   )</m:t>
                          </m:r>
                        </m:e>
                        <m:sup>
                          <m:r>
                            <a:rPr lang="en-US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714" y="3321913"/>
                <a:ext cx="3831959" cy="193899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r="-3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841" y="1138500"/>
            <a:ext cx="756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Simplest descriptor::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list of intensities within a patch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2841" y="1661720"/>
            <a:ext cx="3831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Write regions as vectors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841" y="2130500"/>
            <a:ext cx="5798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Match </a:t>
            </a:r>
            <a:r>
              <a:rPr lang="en-US" sz="2400" dirty="0" err="1" smtClean="0">
                <a:solidFill>
                  <a:srgbClr val="000000"/>
                </a:solidFill>
              </a:rPr>
              <a:t>keypoints</a:t>
            </a:r>
            <a:r>
              <a:rPr lang="en-US" sz="2400" dirty="0" smtClean="0">
                <a:solidFill>
                  <a:srgbClr val="000000"/>
                </a:solidFill>
              </a:rPr>
              <a:t> by measuring distance between vectors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8975" y="1661720"/>
            <a:ext cx="4333939" cy="37694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76506" y="3681512"/>
            <a:ext cx="5463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What is it going to be invariant to?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057714" y="3321913"/>
                <a:ext cx="383195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   −   )</m:t>
                          </m:r>
                        </m:e>
                        <m:sup>
                          <m:r>
                            <a:rPr lang="en-US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714" y="3321913"/>
                <a:ext cx="3831959" cy="193899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r="-3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841" y="1138500"/>
            <a:ext cx="756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Simplest descriptor::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list of intensities within a patch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2841" y="1661720"/>
            <a:ext cx="3831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Write regions as vectors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76506" y="4210991"/>
            <a:ext cx="55265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Not much…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Small shifts can affect matching score a lot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2841" y="2130500"/>
            <a:ext cx="5798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Match </a:t>
            </a:r>
            <a:r>
              <a:rPr lang="en-US" sz="2400" dirty="0" err="1" smtClean="0">
                <a:solidFill>
                  <a:srgbClr val="000000"/>
                </a:solidFill>
              </a:rPr>
              <a:t>keypoints</a:t>
            </a:r>
            <a:r>
              <a:rPr lang="en-US" sz="2400" dirty="0" smtClean="0">
                <a:solidFill>
                  <a:srgbClr val="000000"/>
                </a:solidFill>
              </a:rPr>
              <a:t> by measuring distance between vectors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8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575" y="1886786"/>
            <a:ext cx="5851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Solution1::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Histogram of intensities 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2841" y="1138500"/>
            <a:ext cx="756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Simplest descriptor::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list of intensities within a patch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/>
          <a:srcRect b="54667"/>
          <a:stretch/>
        </p:blipFill>
        <p:spPr>
          <a:xfrm>
            <a:off x="7398975" y="1661720"/>
            <a:ext cx="4333939" cy="1708801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8237220" y="3505200"/>
            <a:ext cx="175260" cy="325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http://www.matlab-cookbook.com/recipes/0050_Plotting/0025_Distributions/histogram_befor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t="7822" r="7684" b="8783"/>
          <a:stretch/>
        </p:blipFill>
        <p:spPr bwMode="auto">
          <a:xfrm>
            <a:off x="7652393" y="3957545"/>
            <a:ext cx="1357614" cy="10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www.matlab-cookbook.com/recipes/0050_Plotting/0025_Distributions/histogram_befor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t="7822" r="7684" b="8783"/>
          <a:stretch/>
        </p:blipFill>
        <p:spPr bwMode="auto">
          <a:xfrm>
            <a:off x="9647342" y="3957545"/>
            <a:ext cx="1357614" cy="10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176506" y="3681512"/>
            <a:ext cx="5463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What is it going to be invariant to?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0215659" y="3511150"/>
            <a:ext cx="175260" cy="325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5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707" y="1884533"/>
            <a:ext cx="57467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Solution2:: 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Histogram of gradients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8130" y="3567934"/>
            <a:ext cx="6993370" cy="19957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2841" y="1138500"/>
            <a:ext cx="7563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Simplest descriptor::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list of intensities within a patch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/>
          <a:srcRect b="54667"/>
          <a:stretch/>
        </p:blipFill>
        <p:spPr>
          <a:xfrm>
            <a:off x="7398975" y="1661720"/>
            <a:ext cx="4333939" cy="17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8956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</a:t>
            </a:r>
            <a:r>
              <a:rPr lang="en-US" sz="2800" b="1" dirty="0" err="1" smtClean="0">
                <a:solidFill>
                  <a:srgbClr val="000000"/>
                </a:solidFill>
              </a:rPr>
              <a:t>Desc</a:t>
            </a:r>
            <a:r>
              <a:rPr lang="en-US" sz="2800" b="1" dirty="0" smtClean="0">
                <a:solidFill>
                  <a:srgbClr val="000000"/>
                </a:solidFill>
              </a:rPr>
              <a:t>.::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HOG (Histogram of Oriented Gradients)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241" y="1742863"/>
            <a:ext cx="6051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1. Partition an image into small squared cells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5241" y="2238286"/>
            <a:ext cx="7489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2. Compute a histogram of oriented gradients in each cell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241" y="2733709"/>
            <a:ext cx="4879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3. Return a descriptor for each cell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0498" y="3430046"/>
            <a:ext cx="1996288" cy="1973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6419" y="3480458"/>
            <a:ext cx="1879744" cy="187243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285748" y="5373154"/>
            <a:ext cx="11210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8x8 cell size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55787" y="4108896"/>
            <a:ext cx="751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HOG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375821" y="4332855"/>
            <a:ext cx="1311564" cy="167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3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9066" y="2461898"/>
            <a:ext cx="6505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Select </a:t>
            </a:r>
            <a:r>
              <a:rPr lang="en-US" sz="2400" dirty="0" err="1" smtClean="0">
                <a:solidFill>
                  <a:srgbClr val="000000"/>
                </a:solidFill>
              </a:rPr>
              <a:t>keypoints</a:t>
            </a:r>
            <a:r>
              <a:rPr lang="en-US" sz="2400" dirty="0" smtClean="0">
                <a:solidFill>
                  <a:srgbClr val="000000"/>
                </a:solidFill>
              </a:rPr>
              <a:t> that are stable in scale space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2841" y="1138500"/>
            <a:ext cx="9375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(</a:t>
            </a:r>
            <a:r>
              <a:rPr lang="en-US" sz="2800" b="1" dirty="0" smtClean="0"/>
              <a:t>Detector &amp;) </a:t>
            </a:r>
            <a:r>
              <a:rPr lang="en-US" sz="2800" b="1" dirty="0" err="1" smtClean="0">
                <a:solidFill>
                  <a:srgbClr val="000000"/>
                </a:solidFill>
              </a:rPr>
              <a:t>Desc</a:t>
            </a:r>
            <a:r>
              <a:rPr lang="en-US" sz="2800" b="1" dirty="0" smtClean="0">
                <a:solidFill>
                  <a:srgbClr val="000000"/>
                </a:solidFill>
              </a:rPr>
              <a:t>.::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SIFT (Scale Invariant Feature Transform)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0922" y="2039689"/>
            <a:ext cx="5961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Detect </a:t>
            </a:r>
            <a:r>
              <a:rPr lang="en-US" sz="2400" dirty="0">
                <a:solidFill>
                  <a:srgbClr val="000000"/>
                </a:solidFill>
              </a:rPr>
              <a:t>and describe local features in 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903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9531" y="2301879"/>
            <a:ext cx="1855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Color expectancy: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4337" y="2009833"/>
            <a:ext cx="1903434" cy="9866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81938" y="3302651"/>
            <a:ext cx="1590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Color variance: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509" y="3088418"/>
            <a:ext cx="2345090" cy="77613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04147" y="4303422"/>
            <a:ext cx="114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Skewness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0036" y="3956485"/>
            <a:ext cx="2952036" cy="99027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60063" y="1128685"/>
            <a:ext cx="408564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Naïve-</a:t>
            </a:r>
            <a:r>
              <a:rPr lang="en-US" sz="2800" b="1" dirty="0" err="1" smtClean="0">
                <a:solidFill>
                  <a:srgbClr val="000000"/>
                </a:solidFill>
              </a:rPr>
              <a:t>st</a:t>
            </a:r>
            <a:r>
              <a:rPr lang="en-US" sz="2800" b="1" dirty="0" smtClean="0">
                <a:solidFill>
                  <a:srgbClr val="000000"/>
                </a:solidFill>
              </a:rPr>
              <a:t> approach::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Primitive Global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descriptors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8400" y="5149829"/>
            <a:ext cx="1291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Very Simple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2960" y="5149829"/>
            <a:ext cx="17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Very-very limited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5" name="Picture 2" descr="http://www.cs.bilkent.edu.tr/~saksoy/images/research/image_scene_classification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1" t="-1" b="28234"/>
          <a:stretch/>
        </p:blipFill>
        <p:spPr bwMode="auto">
          <a:xfrm>
            <a:off x="6261312" y="954637"/>
            <a:ext cx="5796972" cy="48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339789" y="3639922"/>
            <a:ext cx="11573163" cy="21068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0199" y="1040782"/>
            <a:ext cx="11573163" cy="1995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 scale signal representation</a:t>
            </a: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Pyramids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8" name="Content Placeholder 1"/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5" y="1459643"/>
            <a:ext cx="1870657" cy="1402993"/>
          </a:xfrm>
          <a:prstGeom prst="rect">
            <a:avLst/>
          </a:prstGeom>
        </p:spPr>
      </p:pic>
      <p:sp>
        <p:nvSpPr>
          <p:cNvPr id="49" name="Line 30"/>
          <p:cNvSpPr>
            <a:spLocks noChangeShapeType="1"/>
          </p:cNvSpPr>
          <p:nvPr/>
        </p:nvSpPr>
        <p:spPr bwMode="auto">
          <a:xfrm rot="16200000">
            <a:off x="4164851" y="1832596"/>
            <a:ext cx="1" cy="41879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2942603" y="2902985"/>
            <a:ext cx="1526" cy="3071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Line 19"/>
          <p:cNvSpPr>
            <a:spLocks noChangeShapeType="1"/>
          </p:cNvSpPr>
          <p:nvPr/>
        </p:nvSpPr>
        <p:spPr bwMode="auto">
          <a:xfrm rot="5400000">
            <a:off x="4017038" y="2503328"/>
            <a:ext cx="742" cy="17429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818855" y="3241278"/>
            <a:ext cx="247495" cy="247836"/>
            <a:chOff x="2119883" y="3469853"/>
            <a:chExt cx="457200" cy="457200"/>
          </a:xfrm>
        </p:grpSpPr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2119883" y="3469853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>
                <a:latin typeface="Arial" charset="0"/>
              </a:endParaRPr>
            </a:p>
          </p:txBody>
        </p:sp>
        <p:cxnSp>
          <p:nvCxnSpPr>
            <p:cNvPr id="60" name="Straight Connector 59"/>
            <p:cNvCxnSpPr>
              <a:cxnSpLocks noChangeShapeType="1"/>
            </p:cNvCxnSpPr>
            <p:nvPr/>
          </p:nvCxnSpPr>
          <p:spPr bwMode="auto">
            <a:xfrm>
              <a:off x="2267744" y="3715445"/>
              <a:ext cx="152400" cy="15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6" y="1687285"/>
            <a:ext cx="935329" cy="70149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9" y="1874050"/>
            <a:ext cx="467664" cy="3507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75" y="3966237"/>
            <a:ext cx="1899493" cy="14246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930" y="3938269"/>
            <a:ext cx="935329" cy="70149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49" y="3931834"/>
            <a:ext cx="467664" cy="350748"/>
          </a:xfrm>
          <a:prstGeom prst="rect">
            <a:avLst/>
          </a:prstGeom>
        </p:spPr>
      </p:pic>
      <p:sp>
        <p:nvSpPr>
          <p:cNvPr id="68" name="Line 16"/>
          <p:cNvSpPr>
            <a:spLocks noChangeShapeType="1"/>
          </p:cNvSpPr>
          <p:nvPr/>
        </p:nvSpPr>
        <p:spPr bwMode="auto">
          <a:xfrm>
            <a:off x="2942603" y="3584656"/>
            <a:ext cx="1526" cy="3575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Line 16"/>
          <p:cNvSpPr>
            <a:spLocks noChangeShapeType="1"/>
          </p:cNvSpPr>
          <p:nvPr/>
        </p:nvSpPr>
        <p:spPr bwMode="auto">
          <a:xfrm>
            <a:off x="7167178" y="2443632"/>
            <a:ext cx="2379" cy="7810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>
            <a:off x="7167179" y="3546027"/>
            <a:ext cx="0" cy="31013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16"/>
          <p:cNvSpPr>
            <a:spLocks noChangeShapeType="1"/>
          </p:cNvSpPr>
          <p:nvPr/>
        </p:nvSpPr>
        <p:spPr bwMode="auto">
          <a:xfrm flipH="1">
            <a:off x="9533263" y="2276500"/>
            <a:ext cx="1221753" cy="109070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 rot="5400000">
            <a:off x="8015051" y="2699480"/>
            <a:ext cx="1022" cy="13499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2687205" y="1130947"/>
          <a:ext cx="409359" cy="30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4" name="Equation" r:id="rId11" imgW="279360" imgH="203040" progId="Equation.DSMT4">
                  <p:embed/>
                </p:oleObj>
              </mc:Choice>
              <mc:Fallback>
                <p:oleObj name="Equation" r:id="rId11" imgW="279360" imgH="203040" progId="Equation.DSMT4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205" y="1130947"/>
                        <a:ext cx="409359" cy="300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/>
          </p:nvPr>
        </p:nvGraphicFramePr>
        <p:xfrm>
          <a:off x="6358890" y="1306513"/>
          <a:ext cx="151606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" name="Equation" r:id="rId13" imgW="1143000" imgH="228600" progId="Equation.DSMT4">
                  <p:embed/>
                </p:oleObj>
              </mc:Choice>
              <mc:Fallback>
                <p:oleObj name="Equation" r:id="rId13" imgW="1143000" imgH="228600" progId="Equation.DSMT4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8890" y="1306513"/>
                        <a:ext cx="151606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4945380" y="3091604"/>
            <a:ext cx="666992" cy="516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Us-sample</a:t>
            </a:r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339789" y="1074197"/>
            <a:ext cx="15661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Gaussian pyramid</a:t>
            </a:r>
            <a:endParaRPr lang="en-US" sz="1400" dirty="0"/>
          </a:p>
        </p:txBody>
      </p:sp>
      <p:sp>
        <p:nvSpPr>
          <p:cNvPr id="87" name="Line 30"/>
          <p:cNvSpPr>
            <a:spLocks noChangeShapeType="1"/>
          </p:cNvSpPr>
          <p:nvPr/>
        </p:nvSpPr>
        <p:spPr bwMode="auto">
          <a:xfrm rot="16200000" flipH="1" flipV="1">
            <a:off x="5794190" y="2308196"/>
            <a:ext cx="930774" cy="12016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8" name="Object 87"/>
          <p:cNvGraphicFramePr>
            <a:graphicFrameLocks noChangeAspect="1"/>
          </p:cNvGraphicFramePr>
          <p:nvPr>
            <p:extLst/>
          </p:nvPr>
        </p:nvGraphicFramePr>
        <p:xfrm>
          <a:off x="2122556" y="5446123"/>
          <a:ext cx="17176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" name="Equation" r:id="rId15" imgW="1295280" imgH="203040" progId="Equation.DSMT4">
                  <p:embed/>
                </p:oleObj>
              </mc:Choice>
              <mc:Fallback>
                <p:oleObj name="Equation" r:id="rId15" imgW="1295280" imgH="203040" progId="Equation.DSMT4">
                  <p:embed/>
                  <p:pic>
                    <p:nvPicPr>
                      <p:cNvPr id="0" name="Picture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556" y="5446123"/>
                        <a:ext cx="1717675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Group 88"/>
          <p:cNvGrpSpPr/>
          <p:nvPr/>
        </p:nvGrpSpPr>
        <p:grpSpPr>
          <a:xfrm>
            <a:off x="7036554" y="3234072"/>
            <a:ext cx="247495" cy="247836"/>
            <a:chOff x="2119883" y="3469853"/>
            <a:chExt cx="457200" cy="457200"/>
          </a:xfrm>
        </p:grpSpPr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2119883" y="3469853"/>
              <a:ext cx="457200" cy="4572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>
                <a:latin typeface="Arial" charset="0"/>
              </a:endParaRPr>
            </a:p>
          </p:txBody>
        </p:sp>
        <p:cxnSp>
          <p:nvCxnSpPr>
            <p:cNvPr id="91" name="Straight Connector 90"/>
            <p:cNvCxnSpPr>
              <a:cxnSpLocks noChangeShapeType="1"/>
            </p:cNvCxnSpPr>
            <p:nvPr/>
          </p:nvCxnSpPr>
          <p:spPr bwMode="auto">
            <a:xfrm>
              <a:off x="2267744" y="3715445"/>
              <a:ext cx="152400" cy="15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graphicFrame>
        <p:nvGraphicFramePr>
          <p:cNvPr id="92" name="Object 91"/>
          <p:cNvGraphicFramePr>
            <a:graphicFrameLocks noChangeAspect="1"/>
          </p:cNvGraphicFramePr>
          <p:nvPr>
            <p:extLst/>
          </p:nvPr>
        </p:nvGraphicFramePr>
        <p:xfrm>
          <a:off x="6400931" y="4721873"/>
          <a:ext cx="1649412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" name="Equation" r:id="rId17" imgW="1244520" imgH="203040" progId="Equation.DSMT4">
                  <p:embed/>
                </p:oleObj>
              </mc:Choice>
              <mc:Fallback>
                <p:oleObj name="Equation" r:id="rId17" imgW="1244520" imgH="203040" progId="Equation.DSMT4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931" y="4721873"/>
                        <a:ext cx="1649412" cy="271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/>
          </p:nvPr>
        </p:nvGraphicFramePr>
        <p:xfrm>
          <a:off x="10396787" y="4333202"/>
          <a:ext cx="8921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" name="Equation" r:id="rId19" imgW="672840" imgH="203040" progId="Equation.DSMT4">
                  <p:embed/>
                </p:oleObj>
              </mc:Choice>
              <mc:Fallback>
                <p:oleObj name="Equation" r:id="rId19" imgW="672840" imgH="203040" progId="Equation.DSMT4">
                  <p:embed/>
                  <p:pic>
                    <p:nvPicPr>
                      <p:cNvPr id="0" name="Picture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6787" y="4333202"/>
                        <a:ext cx="892175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Line 16"/>
          <p:cNvSpPr>
            <a:spLocks noChangeShapeType="1"/>
          </p:cNvSpPr>
          <p:nvPr/>
        </p:nvSpPr>
        <p:spPr bwMode="auto">
          <a:xfrm flipH="1">
            <a:off x="10842875" y="2276500"/>
            <a:ext cx="3843" cy="15651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13394" y="3685546"/>
            <a:ext cx="1593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Laplacian</a:t>
            </a:r>
            <a:r>
              <a:rPr lang="en-US" sz="1400" b="1" dirty="0" smtClean="0"/>
              <a:t> pyramid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024497" y="211268"/>
            <a:ext cx="814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FF0000"/>
                </a:solidFill>
              </a:rPr>
              <a:t>Recap:: </a:t>
            </a:r>
            <a:r>
              <a:rPr lang="it-IT" sz="2400" b="1" dirty="0" smtClean="0"/>
              <a:t>Multi scale signal representation</a:t>
            </a:r>
            <a:r>
              <a:rPr lang="it-I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:: Bandpass Pyramids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5441155" y="1832913"/>
            <a:ext cx="527077" cy="431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Down-sample</a:t>
            </a:r>
            <a:endParaRPr lang="en-US" sz="1000" dirty="0"/>
          </a:p>
        </p:txBody>
      </p:sp>
      <p:sp>
        <p:nvSpPr>
          <p:cNvPr id="46" name="Oval 45"/>
          <p:cNvSpPr/>
          <p:nvPr/>
        </p:nvSpPr>
        <p:spPr>
          <a:xfrm>
            <a:off x="4485400" y="1919350"/>
            <a:ext cx="216118" cy="23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W</a:t>
            </a:r>
            <a:endParaRPr lang="en-US" sz="1200" dirty="0"/>
          </a:p>
        </p:txBody>
      </p:sp>
      <p:sp>
        <p:nvSpPr>
          <p:cNvPr id="47" name="Line 30"/>
          <p:cNvSpPr>
            <a:spLocks noChangeShapeType="1"/>
          </p:cNvSpPr>
          <p:nvPr/>
        </p:nvSpPr>
        <p:spPr bwMode="auto">
          <a:xfrm rot="16200000">
            <a:off x="5040085" y="1767372"/>
            <a:ext cx="6088" cy="5149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812931" y="1777145"/>
          <a:ext cx="453053" cy="17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Equation" r:id="rId21" imgW="520560" imgH="203040" progId="Equation.DSMT4">
                  <p:embed/>
                </p:oleObj>
              </mc:Choice>
              <mc:Fallback>
                <p:oleObj name="Equation" r:id="rId21" imgW="520560" imgH="203040" progId="Equation.DSMT4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931" y="1777145"/>
                        <a:ext cx="453053" cy="1780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30"/>
          <p:cNvSpPr>
            <a:spLocks noChangeShapeType="1"/>
          </p:cNvSpPr>
          <p:nvPr/>
        </p:nvSpPr>
        <p:spPr bwMode="auto">
          <a:xfrm rot="16200000" flipH="1">
            <a:off x="6342190" y="1746587"/>
            <a:ext cx="8014" cy="5584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Line 30"/>
          <p:cNvSpPr>
            <a:spLocks noChangeShapeType="1"/>
          </p:cNvSpPr>
          <p:nvPr/>
        </p:nvSpPr>
        <p:spPr bwMode="auto">
          <a:xfrm rot="16200000" flipH="1">
            <a:off x="7907019" y="1752530"/>
            <a:ext cx="3853" cy="55071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353886" y="1832913"/>
            <a:ext cx="527077" cy="4316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Down-sample</a:t>
            </a:r>
            <a:endParaRPr lang="en-US" sz="1000" dirty="0"/>
          </a:p>
        </p:txBody>
      </p:sp>
      <p:sp>
        <p:nvSpPr>
          <p:cNvPr id="57" name="Oval 56"/>
          <p:cNvSpPr/>
          <p:nvPr/>
        </p:nvSpPr>
        <p:spPr>
          <a:xfrm>
            <a:off x="8237924" y="1903988"/>
            <a:ext cx="216118" cy="2356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W</a:t>
            </a:r>
            <a:endParaRPr lang="en-US" sz="1200" dirty="0"/>
          </a:p>
        </p:txBody>
      </p:sp>
      <p:sp>
        <p:nvSpPr>
          <p:cNvPr id="63" name="Line 30"/>
          <p:cNvSpPr>
            <a:spLocks noChangeShapeType="1"/>
          </p:cNvSpPr>
          <p:nvPr/>
        </p:nvSpPr>
        <p:spPr bwMode="auto">
          <a:xfrm rot="16200000">
            <a:off x="8883104" y="1643147"/>
            <a:ext cx="1" cy="76562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/>
          </p:nvPr>
        </p:nvGraphicFramePr>
        <p:xfrm>
          <a:off x="8649967" y="1821020"/>
          <a:ext cx="442912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Equation" r:id="rId23" imgW="507960" imgH="203040" progId="Equation.DSMT4">
                  <p:embed/>
                </p:oleObj>
              </mc:Choice>
              <mc:Fallback>
                <p:oleObj name="Equation" r:id="rId23" imgW="507960" imgH="203040" progId="Equation.DSMT4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9967" y="1821020"/>
                        <a:ext cx="442912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Line 30"/>
          <p:cNvSpPr>
            <a:spLocks noChangeShapeType="1"/>
          </p:cNvSpPr>
          <p:nvPr/>
        </p:nvSpPr>
        <p:spPr bwMode="auto">
          <a:xfrm rot="16200000" flipH="1">
            <a:off x="10323773" y="1736314"/>
            <a:ext cx="1796" cy="613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10031755" y="1455011"/>
          <a:ext cx="151606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" name="Equation" r:id="rId25" imgW="1143000" imgH="228600" progId="Equation.DSMT4">
                  <p:embed/>
                </p:oleObj>
              </mc:Choice>
              <mc:Fallback>
                <p:oleObj name="Equation" r:id="rId25" imgW="1143000" imgH="228600" progId="Equation.DSMT4">
                  <p:embed/>
                  <p:pic>
                    <p:nvPicPr>
                      <p:cNvPr id="0" name="Picture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1755" y="1455011"/>
                        <a:ext cx="1516063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Oval 71"/>
          <p:cNvSpPr/>
          <p:nvPr/>
        </p:nvSpPr>
        <p:spPr>
          <a:xfrm>
            <a:off x="8778414" y="3107166"/>
            <a:ext cx="666992" cy="516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Us-sample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96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Detector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923" y="1721996"/>
            <a:ext cx="7789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</a:rPr>
              <a:t>Scale-space </a:t>
            </a:r>
            <a:r>
              <a:rPr lang="en-US" sz="2000" b="1" dirty="0" err="1" smtClean="0">
                <a:solidFill>
                  <a:srgbClr val="000000"/>
                </a:solidFill>
              </a:rPr>
              <a:t>extermum</a:t>
            </a:r>
            <a:r>
              <a:rPr lang="en-US" sz="2000" b="1" dirty="0" smtClean="0">
                <a:solidFill>
                  <a:srgbClr val="000000"/>
                </a:solidFill>
              </a:rPr>
              <a:t> detection</a:t>
            </a:r>
            <a:r>
              <a:rPr lang="en-US" sz="2000" dirty="0">
                <a:solidFill>
                  <a:srgbClr val="000000"/>
                </a:solidFill>
              </a:rPr>
              <a:t>:: </a:t>
            </a:r>
            <a:r>
              <a:rPr lang="en-US" sz="2000" dirty="0" smtClean="0">
                <a:solidFill>
                  <a:srgbClr val="000000"/>
                </a:solidFill>
              </a:rPr>
              <a:t>Candidate </a:t>
            </a:r>
            <a:r>
              <a:rPr lang="en-US" sz="2000" dirty="0" err="1" smtClean="0">
                <a:solidFill>
                  <a:srgbClr val="000000"/>
                </a:solidFill>
              </a:rPr>
              <a:t>keypoints</a:t>
            </a:r>
            <a:r>
              <a:rPr lang="en-US" sz="2000" dirty="0" smtClean="0">
                <a:solidFill>
                  <a:srgbClr val="000000"/>
                </a:solidFill>
              </a:rPr>
              <a:t> are defined as maxima and minima of the </a:t>
            </a:r>
            <a:r>
              <a:rPr lang="en-US" sz="2000" dirty="0" err="1" smtClean="0">
                <a:solidFill>
                  <a:srgbClr val="000000"/>
                </a:solidFill>
              </a:rPr>
              <a:t>DoG</a:t>
            </a:r>
            <a:r>
              <a:rPr lang="en-US" sz="2000" dirty="0" smtClean="0">
                <a:solidFill>
                  <a:srgbClr val="000000"/>
                </a:solidFill>
              </a:rPr>
              <a:t> applied in scale space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7584"/>
              </p:ext>
            </p:extLst>
          </p:nvPr>
        </p:nvGraphicFramePr>
        <p:xfrm>
          <a:off x="150813" y="2746375"/>
          <a:ext cx="42687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" name="Equation" r:id="rId5" imgW="2044440" imgH="203040" progId="Equation.DSMT4">
                  <p:embed/>
                </p:oleObj>
              </mc:Choice>
              <mc:Fallback>
                <p:oleObj name="Equation" r:id="rId5" imgW="2044440" imgH="203040" progId="Equation.DSMT4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2746375"/>
                        <a:ext cx="4268787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609809"/>
              </p:ext>
            </p:extLst>
          </p:nvPr>
        </p:nvGraphicFramePr>
        <p:xfrm>
          <a:off x="1759888" y="4445737"/>
          <a:ext cx="48514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" name="Equation" r:id="rId7" imgW="2323800" imgH="241200" progId="Equation.DSMT4">
                  <p:embed/>
                </p:oleObj>
              </mc:Choice>
              <mc:Fallback>
                <p:oleObj name="Equation" r:id="rId7" imgW="2323800" imgH="241200" progId="Equation.DSMT4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888" y="4445737"/>
                        <a:ext cx="48514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1726" y="1989302"/>
            <a:ext cx="2565527" cy="3574334"/>
          </a:xfrm>
          <a:prstGeom prst="rect">
            <a:avLst/>
          </a:prstGeom>
        </p:spPr>
      </p:pic>
      <p:cxnSp>
        <p:nvCxnSpPr>
          <p:cNvPr id="6" name="Elbow Connector 5"/>
          <p:cNvCxnSpPr>
            <a:stCxn id="34" idx="3"/>
            <a:endCxn id="35" idx="1"/>
          </p:cNvCxnSpPr>
          <p:nvPr/>
        </p:nvCxnSpPr>
        <p:spPr>
          <a:xfrm flipV="1">
            <a:off x="6611288" y="3776469"/>
            <a:ext cx="2350438" cy="9224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34" idx="1"/>
          </p:cNvCxnSpPr>
          <p:nvPr/>
        </p:nvCxnSpPr>
        <p:spPr>
          <a:xfrm rot="16200000" flipH="1">
            <a:off x="476469" y="3415524"/>
            <a:ext cx="1397966" cy="1168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 rot="19806933">
            <a:off x="10550607" y="10997442"/>
            <a:ext cx="2677330" cy="830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Scale invariant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48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5356018" y="2614515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 rot="20041301">
            <a:off x="5232008" y="3197636"/>
            <a:ext cx="190032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SCALE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20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Detector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073" y="2790443"/>
            <a:ext cx="4238169" cy="79837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2841" y="1774916"/>
            <a:ext cx="10197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</a:t>
            </a:r>
            <a:r>
              <a:rPr lang="en-US" sz="2000" b="1" dirty="0" smtClean="0">
                <a:solidFill>
                  <a:srgbClr val="000000"/>
                </a:solidFill>
              </a:rPr>
              <a:t> localization</a:t>
            </a:r>
            <a:r>
              <a:rPr lang="en-US" sz="2000" dirty="0">
                <a:solidFill>
                  <a:srgbClr val="000000"/>
                </a:solidFill>
              </a:rPr>
              <a:t>:: </a:t>
            </a:r>
            <a:r>
              <a:rPr lang="en-US" sz="2000" dirty="0" smtClean="0">
                <a:solidFill>
                  <a:srgbClr val="000000"/>
                </a:solidFill>
              </a:rPr>
              <a:t>Compute a </a:t>
            </a:r>
            <a:r>
              <a:rPr lang="en-US" sz="2000" dirty="0" err="1">
                <a:solidFill>
                  <a:srgbClr val="000000"/>
                </a:solidFill>
              </a:rPr>
              <a:t>taylor</a:t>
            </a:r>
            <a:r>
              <a:rPr lang="en-US" sz="2000" dirty="0">
                <a:solidFill>
                  <a:srgbClr val="000000"/>
                </a:solidFill>
              </a:rPr>
              <a:t> expansion of the Dog </a:t>
            </a:r>
            <a:r>
              <a:rPr lang="en-US" sz="2000" dirty="0" smtClean="0">
                <a:solidFill>
                  <a:srgbClr val="000000"/>
                </a:solidFill>
              </a:rPr>
              <a:t>around </a:t>
            </a:r>
            <a:r>
              <a:rPr lang="en-US" sz="2000" dirty="0">
                <a:solidFill>
                  <a:srgbClr val="000000"/>
                </a:solidFill>
              </a:rPr>
              <a:t>the candidate </a:t>
            </a:r>
            <a:r>
              <a:rPr lang="en-US" sz="2000" dirty="0" err="1" smtClean="0">
                <a:solidFill>
                  <a:srgbClr val="000000"/>
                </a:solidFill>
              </a:rPr>
              <a:t>keypoint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37790" y="5311779"/>
            <a:ext cx="10830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*The </a:t>
            </a:r>
            <a:r>
              <a:rPr lang="en-US" sz="1400" dirty="0">
                <a:solidFill>
                  <a:srgbClr val="000000"/>
                </a:solidFill>
              </a:rPr>
              <a:t>initial approach was just to locate each </a:t>
            </a:r>
            <a:r>
              <a:rPr lang="en-US" sz="1400" dirty="0" err="1">
                <a:solidFill>
                  <a:srgbClr val="000000"/>
                </a:solidFill>
              </a:rPr>
              <a:t>keypoint</a:t>
            </a:r>
            <a:r>
              <a:rPr lang="en-US" sz="1400" dirty="0">
                <a:solidFill>
                  <a:srgbClr val="000000"/>
                </a:solidFill>
              </a:rPr>
              <a:t> at the location and scale of the candidate </a:t>
            </a:r>
            <a:r>
              <a:rPr lang="en-US" sz="1400" dirty="0" err="1" smtClean="0">
                <a:solidFill>
                  <a:srgbClr val="000000"/>
                </a:solidFill>
              </a:rPr>
              <a:t>keypoint</a:t>
            </a:r>
            <a:r>
              <a:rPr lang="en-US" sz="1400" dirty="0" smtClean="0">
                <a:solidFill>
                  <a:srgbClr val="000000"/>
                </a:solidFill>
              </a:rPr>
              <a:t>, which resulted in poor performances</a:t>
            </a:r>
            <a:endParaRPr lang="en-US" sz="1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8623" y="3737113"/>
            <a:ext cx="2364424" cy="986906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2" idx="2"/>
            <a:endCxn id="5" idx="1"/>
          </p:cNvCxnSpPr>
          <p:nvPr/>
        </p:nvCxnSpPr>
        <p:spPr>
          <a:xfrm rot="16200000" flipH="1">
            <a:off x="3557015" y="2778958"/>
            <a:ext cx="641750" cy="22614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46291" y="2738899"/>
            <a:ext cx="32217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The </a:t>
            </a:r>
            <a:r>
              <a:rPr lang="en-US" sz="1400" dirty="0">
                <a:solidFill>
                  <a:srgbClr val="000000"/>
                </a:solidFill>
              </a:rPr>
              <a:t>location of the </a:t>
            </a:r>
            <a:r>
              <a:rPr lang="en-US" sz="1400" dirty="0" err="1">
                <a:solidFill>
                  <a:srgbClr val="000000"/>
                </a:solidFill>
              </a:rPr>
              <a:t>extermum</a:t>
            </a:r>
            <a:r>
              <a:rPr lang="en-US" sz="1400" dirty="0">
                <a:solidFill>
                  <a:srgbClr val="000000"/>
                </a:solidFill>
              </a:rPr>
              <a:t> is determined by taking the derivative of the </a:t>
            </a:r>
            <a:r>
              <a:rPr lang="en-US" sz="1400" dirty="0" err="1">
                <a:solidFill>
                  <a:srgbClr val="000000"/>
                </a:solidFill>
              </a:rPr>
              <a:t>taylor</a:t>
            </a:r>
            <a:r>
              <a:rPr lang="en-US" sz="1400" dirty="0">
                <a:solidFill>
                  <a:srgbClr val="000000"/>
                </a:solidFill>
              </a:rPr>
              <a:t> expansion and setting it to zero</a:t>
            </a:r>
            <a:endParaRPr lang="en-US" sz="1400" dirty="0"/>
          </a:p>
        </p:txBody>
      </p:sp>
      <p:cxnSp>
        <p:nvCxnSpPr>
          <p:cNvPr id="30" name="Straight Arrow Connector 29"/>
          <p:cNvCxnSpPr>
            <a:stCxn id="28" idx="2"/>
            <a:endCxn id="5" idx="3"/>
          </p:cNvCxnSpPr>
          <p:nvPr/>
        </p:nvCxnSpPr>
        <p:spPr>
          <a:xfrm flipH="1">
            <a:off x="7373047" y="3477563"/>
            <a:ext cx="2084124" cy="75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834" name="Picture 2" descr="D \left( x, y, \sigma \right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898" y="4927087"/>
            <a:ext cx="800100" cy="200025"/>
          </a:xfrm>
          <a:prstGeom prst="rect">
            <a:avLst/>
          </a:prstGeom>
          <a:noFill/>
        </p:spPr>
      </p:pic>
      <p:pic>
        <p:nvPicPr>
          <p:cNvPr id="120836" name="Picture 4" descr="\textbf{x} = \left( x, y, \sigma \right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94642" y="4894465"/>
            <a:ext cx="971550" cy="200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580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Detector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7297" y="1661720"/>
            <a:ext cx="11133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2.1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</a:rPr>
              <a:t>Reject </a:t>
            </a:r>
            <a:r>
              <a:rPr lang="en-US" sz="2000" b="1" dirty="0">
                <a:solidFill>
                  <a:srgbClr val="000000"/>
                </a:solidFill>
              </a:rPr>
              <a:t>low-contrast </a:t>
            </a:r>
            <a:r>
              <a:rPr lang="en-US" sz="2000" b="1" dirty="0" err="1">
                <a:solidFill>
                  <a:srgbClr val="000000"/>
                </a:solidFill>
              </a:rPr>
              <a:t>keypoints</a:t>
            </a:r>
            <a:r>
              <a:rPr lang="en-US" sz="2000" b="1" dirty="0">
                <a:solidFill>
                  <a:srgbClr val="000000"/>
                </a:solidFill>
              </a:rPr>
              <a:t> :: </a:t>
            </a: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dirty="0" smtClean="0">
                <a:solidFill>
                  <a:srgbClr val="000000"/>
                </a:solidFill>
              </a:rPr>
              <a:t>iscard of low-contrast </a:t>
            </a:r>
            <a:r>
              <a:rPr lang="en-US" sz="2000" dirty="0" err="1" smtClean="0">
                <a:solidFill>
                  <a:srgbClr val="000000"/>
                </a:solidFill>
              </a:rPr>
              <a:t>keypoints</a:t>
            </a:r>
            <a:r>
              <a:rPr lang="en-US" sz="2000" dirty="0" smtClean="0">
                <a:solidFill>
                  <a:srgbClr val="000000"/>
                </a:solidFill>
              </a:rPr>
              <a:t> by checking the value of the second order Taylor expansion at the offset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189" y="2931329"/>
            <a:ext cx="3010588" cy="11008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Detector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2839" y="1661720"/>
            <a:ext cx="11133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2.2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</a:rPr>
              <a:t>Reject edge-like </a:t>
            </a:r>
            <a:r>
              <a:rPr lang="en-US" sz="2000" b="1" dirty="0" err="1" smtClean="0">
                <a:solidFill>
                  <a:srgbClr val="000000"/>
                </a:solidFill>
              </a:rPr>
              <a:t>keypoints</a:t>
            </a:r>
            <a:r>
              <a:rPr lang="en-US" sz="2000" b="1" dirty="0" smtClean="0">
                <a:solidFill>
                  <a:srgbClr val="000000"/>
                </a:solidFill>
              </a:rPr>
              <a:t>::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We do that by solving the eigenvalues of the Hessian matrix. 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6878" y="4612456"/>
            <a:ext cx="5099036" cy="1057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6486" y="4624511"/>
            <a:ext cx="2028110" cy="84362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721514" y="5063375"/>
            <a:ext cx="738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1789" y="2184940"/>
            <a:ext cx="3870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Edge points are poorly located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839" y="3040411"/>
            <a:ext cx="9927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Edge points have a much larger principal curvature across the edge than along the edge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2839" y="3895882"/>
            <a:ext cx="9927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Finding Principal curvatures amounts to finding the eigenvalues of the </a:t>
            </a:r>
            <a:r>
              <a:rPr lang="en-US" sz="2000" dirty="0" err="1" smtClean="0">
                <a:solidFill>
                  <a:srgbClr val="000000"/>
                </a:solidFill>
              </a:rPr>
              <a:t>Hessien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46819" y="2585050"/>
            <a:ext cx="0" cy="45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46819" y="3440521"/>
            <a:ext cx="0" cy="45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1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Detector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2841" y="1661720"/>
            <a:ext cx="113682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3. Orientation assignment</a:t>
            </a:r>
            <a:r>
              <a:rPr lang="en-US" sz="2000" dirty="0" smtClean="0">
                <a:solidFill>
                  <a:srgbClr val="000000"/>
                </a:solidFill>
              </a:rPr>
              <a:t>:: Compute gradient for each pixel in a region around the </a:t>
            </a:r>
            <a:r>
              <a:rPr lang="en-US" sz="2000" dirty="0" err="1" smtClean="0">
                <a:solidFill>
                  <a:srgbClr val="000000"/>
                </a:solidFill>
              </a:rPr>
              <a:t>keypoint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  <a:r>
              <a:rPr lang="en-US" sz="2000" dirty="0" smtClean="0">
                <a:solidFill>
                  <a:srgbClr val="000000"/>
                </a:solidFill>
              </a:rPr>
              <a:t> and create a histogram of gradients (36 angle bins)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7387" y="2494949"/>
            <a:ext cx="7523724" cy="78314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49878" y="3622319"/>
            <a:ext cx="6556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Each gradient is weighted by its magnitude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7415727" y="3927677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 rot="20041301">
            <a:off x="7071434" y="4510798"/>
            <a:ext cx="234089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ROTATION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878" y="40815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peak of the histogram defines a dominant </a:t>
            </a:r>
            <a:r>
              <a:rPr lang="en-US" dirty="0" smtClean="0">
                <a:solidFill>
                  <a:srgbClr val="000000"/>
                </a:solidFill>
              </a:rPr>
              <a:t>orientation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878" y="45099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If more than one orientations exist (peaks that are within 80% of the highest peak), additional </a:t>
            </a:r>
            <a:r>
              <a:rPr lang="en-US" dirty="0" err="1">
                <a:solidFill>
                  <a:srgbClr val="000000"/>
                </a:solidFill>
              </a:rPr>
              <a:t>keypoints</a:t>
            </a:r>
            <a:r>
              <a:rPr lang="en-US" dirty="0">
                <a:solidFill>
                  <a:srgbClr val="000000"/>
                </a:solidFill>
              </a:rPr>
              <a:t> are created (same location, scale)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 animBg="1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10606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Descriptor::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2840" y="1839687"/>
            <a:ext cx="4926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1. Find the blurred image of the closest scale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840" y="2480059"/>
            <a:ext cx="5397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2. Rotate the region by the dominant orientation 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2840" y="3120431"/>
            <a:ext cx="4150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3. Divide the region into a 4x4 grid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2840" y="3760803"/>
            <a:ext cx="4824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4. Create a histogram for each cell (8 angels)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3520" y="1199967"/>
            <a:ext cx="1899187" cy="1671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62203" y="1146213"/>
            <a:ext cx="1638089" cy="1787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6401" y="3264758"/>
            <a:ext cx="1449692" cy="159038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8322707" y="2035537"/>
            <a:ext cx="1439496" cy="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  <a:endCxn id="4" idx="0"/>
          </p:cNvCxnSpPr>
          <p:nvPr/>
        </p:nvCxnSpPr>
        <p:spPr>
          <a:xfrm flipH="1">
            <a:off x="10581247" y="2933271"/>
            <a:ext cx="1" cy="33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03447" y="4863460"/>
            <a:ext cx="255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(8 angels)x(4x4 grid) = 128 dimension descriptor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2840" y="4401175"/>
            <a:ext cx="3106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5. Normalize the vector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6455148" y="3281135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 rot="20041301">
            <a:off x="5864218" y="3864256"/>
            <a:ext cx="283417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ILLUMINATION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8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/>
      <p:bldP spid="18" grpId="0"/>
      <p:bldP spid="19" grpId="0"/>
      <p:bldP spid="28" grpId="0"/>
      <p:bldP spid="30" grpId="0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2536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Example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266" name="Picture 2" descr="http://www.vlfeat.org/demo/sift_basic_0.jpg.pagespeed.ce.ZpBmK1oLg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1" y="2212579"/>
            <a:ext cx="3038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vlfeat.org/demo/sift_basic_2.jpg.pagespeed.ce.YedXSIeW8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708" y="2212579"/>
            <a:ext cx="3038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www.vlfeat.org/demo/sift_basic_3.jpg.pagespeed.ce.oEupWtWWS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75" y="2212579"/>
            <a:ext cx="3038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00479" y="4583417"/>
            <a:ext cx="255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Original image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65946" y="4583417"/>
            <a:ext cx="255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SIFT </a:t>
            </a:r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31413" y="4583417"/>
            <a:ext cx="255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SIFT descriptors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5014" y="2719169"/>
            <a:ext cx="1351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SIFT Detector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553879" y="2719169"/>
            <a:ext cx="1351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SIFT Descriptor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606800" y="3447745"/>
            <a:ext cx="738909" cy="26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7846291" y="3379928"/>
            <a:ext cx="738909" cy="26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4" grpId="0"/>
      <p:bldP spid="35" grpId="0"/>
      <p:bldP spid="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2536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SIFT Summary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8940" y="2119087"/>
            <a:ext cx="8416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1. Scale Invariance:: </a:t>
            </a:r>
            <a:r>
              <a:rPr lang="en-US" sz="2000" dirty="0" err="1" smtClean="0">
                <a:solidFill>
                  <a:srgbClr val="000000"/>
                </a:solidFill>
              </a:rPr>
              <a:t>keypoints</a:t>
            </a:r>
            <a:r>
              <a:rPr lang="en-US" sz="2000" dirty="0" smtClean="0">
                <a:solidFill>
                  <a:srgbClr val="000000"/>
                </a:solidFill>
              </a:rPr>
              <a:t> are located using scale-space representation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8940" y="3423316"/>
            <a:ext cx="8416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2. Rotation Invariance:: </a:t>
            </a:r>
            <a:r>
              <a:rPr lang="en-US" sz="2000" dirty="0" err="1" smtClean="0">
                <a:solidFill>
                  <a:srgbClr val="000000"/>
                </a:solidFill>
              </a:rPr>
              <a:t>keypoints</a:t>
            </a:r>
            <a:r>
              <a:rPr lang="en-US" sz="2000" dirty="0" smtClean="0">
                <a:solidFill>
                  <a:srgbClr val="000000"/>
                </a:solidFill>
              </a:rPr>
              <a:t> are aligned with dominant orientation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8940" y="4727545"/>
            <a:ext cx="84166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3. Illumination Invariance:: </a:t>
            </a:r>
            <a:r>
              <a:rPr lang="en-US" sz="2000" dirty="0" smtClean="0">
                <a:solidFill>
                  <a:srgbClr val="000000"/>
                </a:solidFill>
              </a:rPr>
              <a:t>Sift descriptor vector is normalized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9566336" y="1167365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20041301">
            <a:off x="9468041" y="1737786"/>
            <a:ext cx="190032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SCALE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  <p:pic>
        <p:nvPicPr>
          <p:cNvPr id="25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9566336" y="2775380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 rot="20041301">
            <a:off x="9260456" y="3345801"/>
            <a:ext cx="2340898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ROTATION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  <p:pic>
        <p:nvPicPr>
          <p:cNvPr id="30" name="Picture 80" descr="http://carnagenews.com/wp-content/uploads/2013/01/Approved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t="4087" r="5355" b="2797"/>
          <a:stretch/>
        </p:blipFill>
        <p:spPr bwMode="auto">
          <a:xfrm>
            <a:off x="9566336" y="4330531"/>
            <a:ext cx="1729139" cy="14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 rot="20041301">
            <a:off x="9013818" y="4900952"/>
            <a:ext cx="283417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00000"/>
                  </a:outerShdw>
                </a:effectLst>
              </a:rPr>
              <a:t>ILLUMINATION INVARIANT</a:t>
            </a:r>
            <a:endParaRPr lang="en-US" sz="20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793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 animBg="1"/>
      <p:bldP spid="28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Self-Similarity::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266" name="Picture 2" descr="http://2.bp.blogspot.com/_7NBDeKCsVHg/TLQlduVJrOI/AAAAAAAAAPk/K_R9KMlzeHg/s1600/a1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6"/>
          <a:stretch/>
        </p:blipFill>
        <p:spPr bwMode="auto">
          <a:xfrm>
            <a:off x="2601623" y="3011098"/>
            <a:ext cx="6981825" cy="171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82841" y="1736525"/>
            <a:ext cx="11077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Images of the same object often </a:t>
            </a:r>
            <a:r>
              <a:rPr lang="en-US" sz="2000" b="1" dirty="0" smtClean="0">
                <a:solidFill>
                  <a:srgbClr val="000000"/>
                </a:solidFill>
              </a:rPr>
              <a:t>do not share</a:t>
            </a:r>
            <a:r>
              <a:rPr lang="en-US" sz="2000" dirty="0" smtClean="0">
                <a:solidFill>
                  <a:srgbClr val="000000"/>
                </a:solidFill>
              </a:rPr>
              <a:t> common image properties (e.g. color, texture)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2841" y="2187882"/>
            <a:ext cx="11077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Images of the same object </a:t>
            </a:r>
            <a:r>
              <a:rPr lang="en-US" sz="2000" b="1" dirty="0" smtClean="0">
                <a:solidFill>
                  <a:srgbClr val="000000"/>
                </a:solidFill>
              </a:rPr>
              <a:t>do share </a:t>
            </a:r>
            <a:r>
              <a:rPr lang="en-US" sz="2000" dirty="0" smtClean="0">
                <a:solidFill>
                  <a:srgbClr val="000000"/>
                </a:solidFill>
              </a:rPr>
              <a:t>a similar geometric layout of local internal self-similarities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747" y="2946502"/>
            <a:ext cx="390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High invariance to many transformation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747" y="3510524"/>
            <a:ext cx="290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imited </a:t>
            </a:r>
            <a:r>
              <a:rPr lang="en-US" dirty="0">
                <a:solidFill>
                  <a:srgbClr val="FF0000"/>
                </a:solidFill>
              </a:rPr>
              <a:t>discriminative power</a:t>
            </a:r>
          </a:p>
        </p:txBody>
      </p:sp>
      <p:pic>
        <p:nvPicPr>
          <p:cNvPr id="21" name="Picture 2" descr="http://www.cs.bilkent.edu.tr/~saksoy/images/research/image_scene_classificatio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1" t="-1" b="28234"/>
          <a:stretch/>
        </p:blipFill>
        <p:spPr bwMode="auto">
          <a:xfrm>
            <a:off x="6261312" y="954637"/>
            <a:ext cx="5796972" cy="482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07925" y="1133471"/>
            <a:ext cx="37745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Less but still naive::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Color Histogram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://inst.eecs.berkeley.edu/~cs188/sp10/midterm_histogram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6174" r="7809" b="9786"/>
          <a:stretch/>
        </p:blipFill>
        <p:spPr bwMode="auto">
          <a:xfrm>
            <a:off x="5168237" y="3941563"/>
            <a:ext cx="914400" cy="7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nst.eecs.berkeley.edu/~cs188/sp10/total_histogra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6404" r="8418" b="9786"/>
          <a:stretch/>
        </p:blipFill>
        <p:spPr bwMode="auto">
          <a:xfrm>
            <a:off x="5168237" y="2969174"/>
            <a:ext cx="914400" cy="7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atlab-cookbook.com/recipes/0050_Plotting/0025_Distributions/histogram_before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t="7822" r="7684" b="8783"/>
          <a:stretch/>
        </p:blipFill>
        <p:spPr bwMode="auto">
          <a:xfrm>
            <a:off x="5168237" y="2045926"/>
            <a:ext cx="914400" cy="6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mathworks.de/help/images/histogram.g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6650" r="5174" b="9332"/>
          <a:stretch/>
        </p:blipFill>
        <p:spPr bwMode="auto">
          <a:xfrm>
            <a:off x="5168237" y="4909663"/>
            <a:ext cx="914400" cy="7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nst.eecs.berkeley.edu/~cs188/sp10/total_histogra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6404" r="8418" b="9786"/>
          <a:stretch/>
        </p:blipFill>
        <p:spPr bwMode="auto">
          <a:xfrm>
            <a:off x="5168237" y="1073537"/>
            <a:ext cx="914400" cy="7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4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Self-Similarity::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266" name="Picture 2" descr="http://2.bp.blogspot.com/_7NBDeKCsVHg/TLQlduVJrOI/AAAAAAAAAPk/K_R9KMlzeHg/s1600/a1.bm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76"/>
          <a:stretch/>
        </p:blipFill>
        <p:spPr bwMode="auto">
          <a:xfrm>
            <a:off x="2601623" y="3011098"/>
            <a:ext cx="6981825" cy="171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82841" y="1736525"/>
            <a:ext cx="11077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Self similarity descriptor overlook image properties and aims to extract the pattern that is shared between all appearances of the same object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s://encrypted-tbn3.gstatic.com/images?q=tbn:ANd9GcTSvibPG6GRUBVFBw9BqQoYyh5s54AH-cknhYmgLN9vEtHnf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4" y="2927539"/>
            <a:ext cx="3335781" cy="22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349297" y="4038484"/>
            <a:ext cx="1065335" cy="1043702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“Self-Similarity descriptor”::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2841" y="1736525"/>
                <a:ext cx="11077886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1. Extract a 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(typically 5x5) around pixel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1" y="1736525"/>
                <a:ext cx="11077886" cy="42377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550" t="-72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82841" y="2191618"/>
                <a:ext cx="11077886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1. Extract a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(typically 40x40) around pixel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1" y="2191618"/>
                <a:ext cx="11077886" cy="423770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550" t="-72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1754597" y="4433192"/>
            <a:ext cx="254734" cy="254286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2841" y="5303603"/>
            <a:ext cx="1656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Image patch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37" idx="0"/>
          </p:cNvCxnSpPr>
          <p:nvPr/>
        </p:nvCxnSpPr>
        <p:spPr>
          <a:xfrm flipV="1">
            <a:off x="1111100" y="4722688"/>
            <a:ext cx="621104" cy="580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201758" y="5325318"/>
            <a:ext cx="1575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Image region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H="1" flipV="1">
            <a:off x="2527535" y="5082186"/>
            <a:ext cx="462088" cy="24313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9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0" grpId="0" animBg="1"/>
      <p:bldP spid="22" grpId="0" animBg="1"/>
      <p:bldP spid="36" grpId="0" animBg="1"/>
      <p:bldP spid="37" grpId="0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“Self-Similarity descriptor”::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2841" y="1695307"/>
                <a:ext cx="11077886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3.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with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 using sum of squared differences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1" y="1695307"/>
                <a:ext cx="11077886" cy="42377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550" t="-571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6503" y="2119077"/>
            <a:ext cx="5980565" cy="750889"/>
          </a:xfrm>
          <a:prstGeom prst="rect">
            <a:avLst/>
          </a:prstGeom>
        </p:spPr>
      </p:pic>
      <p:pic>
        <p:nvPicPr>
          <p:cNvPr id="22" name="Picture 2" descr="https://encrypted-tbn3.gstatic.com/images?q=tbn:ANd9GcTSvibPG6GRUBVFBw9BqQoYyh5s54AH-cknhYmgLN9vEtHnfpR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4" y="2927539"/>
            <a:ext cx="3335781" cy="22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754597" y="4433192"/>
            <a:ext cx="254734" cy="254286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2841" y="5303603"/>
            <a:ext cx="1656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Image patch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V="1">
            <a:off x="1111100" y="4722688"/>
            <a:ext cx="621104" cy="580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49297" y="4038484"/>
            <a:ext cx="1065335" cy="1043702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01758" y="5325318"/>
            <a:ext cx="1575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Image region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/>
          <p:cNvCxnSpPr>
            <a:stCxn id="32" idx="0"/>
          </p:cNvCxnSpPr>
          <p:nvPr/>
        </p:nvCxnSpPr>
        <p:spPr>
          <a:xfrm flipH="1" flipV="1">
            <a:off x="2527535" y="5082186"/>
            <a:ext cx="462088" cy="24313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2376" y="2925303"/>
            <a:ext cx="2428875" cy="22479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84949" y="5180938"/>
            <a:ext cx="2183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Correlation surface</a:t>
            </a:r>
            <a:endParaRPr lang="en-US" sz="2000" dirty="0"/>
          </a:p>
        </p:txBody>
      </p:sp>
      <p:cxnSp>
        <p:nvCxnSpPr>
          <p:cNvPr id="39" name="Straight Arrow Connector 38"/>
          <p:cNvCxnSpPr>
            <a:endCxn id="37" idx="1"/>
          </p:cNvCxnSpPr>
          <p:nvPr/>
        </p:nvCxnSpPr>
        <p:spPr>
          <a:xfrm>
            <a:off x="3611155" y="4037445"/>
            <a:ext cx="1151221" cy="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1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“Self-Similarity descriptor”::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314" name="Picture 2" descr="https://encrypted-tbn3.gstatic.com/images?q=tbn:ANd9GcTSvibPG6GRUBVFBw9BqQoYyh5s54AH-cknhYmgLN9vEtHnfp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4" y="2927539"/>
            <a:ext cx="3335781" cy="22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754597" y="4433192"/>
            <a:ext cx="254734" cy="254286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2841" y="5303603"/>
            <a:ext cx="1656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Image patch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>
            <a:stCxn id="17" idx="0"/>
          </p:cNvCxnSpPr>
          <p:nvPr/>
        </p:nvCxnSpPr>
        <p:spPr>
          <a:xfrm flipV="1">
            <a:off x="1111100" y="4722688"/>
            <a:ext cx="621104" cy="580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349297" y="4038484"/>
            <a:ext cx="1065335" cy="1043702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01758" y="5325318"/>
            <a:ext cx="1575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Image region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>
            <a:stCxn id="25" idx="0"/>
          </p:cNvCxnSpPr>
          <p:nvPr/>
        </p:nvCxnSpPr>
        <p:spPr>
          <a:xfrm flipH="1" flipV="1">
            <a:off x="2527535" y="5082186"/>
            <a:ext cx="462088" cy="24313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2376" y="2925303"/>
            <a:ext cx="2428875" cy="22479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84949" y="5180938"/>
            <a:ext cx="2183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Correlation surface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13314" idx="3"/>
            <a:endCxn id="2" idx="1"/>
          </p:cNvCxnSpPr>
          <p:nvPr/>
        </p:nvCxnSpPr>
        <p:spPr>
          <a:xfrm>
            <a:off x="3611155" y="4037445"/>
            <a:ext cx="1151221" cy="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82841" y="1712089"/>
                <a:ext cx="11077886" cy="731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4. Transform correlation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into log-polar coordinates centered at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, and partitioned into 80 bins (20 angles, 4 radial intervals). Select the maximal correlation value in each bin</a:t>
                </a:r>
                <a:endParaRPr lang="en-US" sz="2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1" y="1712089"/>
                <a:ext cx="11077886" cy="73154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550" t="-4167" r="-770" b="-1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6291" y="2818738"/>
            <a:ext cx="2338115" cy="2461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149478" y="5302023"/>
            <a:ext cx="1731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Log-polar bins</a:t>
            </a:r>
            <a:endParaRPr lang="en-US" sz="2000" dirty="0"/>
          </a:p>
        </p:txBody>
      </p:sp>
      <p:cxnSp>
        <p:nvCxnSpPr>
          <p:cNvPr id="23" name="Straight Arrow Connector 22"/>
          <p:cNvCxnSpPr>
            <a:stCxn id="2" idx="3"/>
            <a:endCxn id="4" idx="1"/>
          </p:cNvCxnSpPr>
          <p:nvPr/>
        </p:nvCxnSpPr>
        <p:spPr>
          <a:xfrm>
            <a:off x="7191251" y="4049253"/>
            <a:ext cx="65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4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6265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Local “Self-Similarity descriptor”::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314" name="Picture 2" descr="https://encrypted-tbn3.gstatic.com/images?q=tbn:ANd9GcTSvibPG6GRUBVFBw9BqQoYyh5s54AH-cknhYmgLN9vEtHnfp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4" y="2927539"/>
            <a:ext cx="3335781" cy="22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754597" y="4433192"/>
            <a:ext cx="254734" cy="254286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2841" y="5303603"/>
            <a:ext cx="16565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Image patch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>
            <a:stCxn id="17" idx="0"/>
          </p:cNvCxnSpPr>
          <p:nvPr/>
        </p:nvCxnSpPr>
        <p:spPr>
          <a:xfrm flipV="1">
            <a:off x="1111100" y="4722688"/>
            <a:ext cx="621104" cy="580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349297" y="4038484"/>
            <a:ext cx="1065335" cy="1043702"/>
          </a:xfrm>
          <a:prstGeom prst="rect">
            <a:avLst/>
          </a:prstGeom>
          <a:solidFill>
            <a:schemeClr val="bg1">
              <a:alpha val="9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01758" y="5325318"/>
            <a:ext cx="1575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Image region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>
            <a:stCxn id="25" idx="0"/>
          </p:cNvCxnSpPr>
          <p:nvPr/>
        </p:nvCxnSpPr>
        <p:spPr>
          <a:xfrm flipH="1" flipV="1">
            <a:off x="2527535" y="5082186"/>
            <a:ext cx="462088" cy="24313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2376" y="2925303"/>
            <a:ext cx="2428875" cy="22479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884949" y="5180938"/>
            <a:ext cx="21837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Correlation surface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13314" idx="3"/>
            <a:endCxn id="2" idx="1"/>
          </p:cNvCxnSpPr>
          <p:nvPr/>
        </p:nvCxnSpPr>
        <p:spPr>
          <a:xfrm>
            <a:off x="3611155" y="4037445"/>
            <a:ext cx="1151221" cy="11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2841" y="1712089"/>
            <a:ext cx="11077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5. Flatten &amp; normalize to get the final descriptor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6291" y="2818738"/>
            <a:ext cx="2338115" cy="246102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149478" y="5302023"/>
            <a:ext cx="1731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Log-polar bins</a:t>
            </a:r>
            <a:endParaRPr lang="en-US" sz="2000" dirty="0"/>
          </a:p>
        </p:txBody>
      </p:sp>
      <p:cxnSp>
        <p:nvCxnSpPr>
          <p:cNvPr id="23" name="Straight Arrow Connector 22"/>
          <p:cNvCxnSpPr>
            <a:stCxn id="2" idx="3"/>
            <a:endCxn id="4" idx="1"/>
          </p:cNvCxnSpPr>
          <p:nvPr/>
        </p:nvCxnSpPr>
        <p:spPr>
          <a:xfrm>
            <a:off x="7191251" y="4049253"/>
            <a:ext cx="65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8929" y="2032224"/>
            <a:ext cx="457457" cy="32475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331787" y="5313671"/>
            <a:ext cx="1731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descriptor</a:t>
            </a:r>
            <a:endParaRPr lang="en-US" sz="2000" dirty="0"/>
          </a:p>
        </p:txBody>
      </p:sp>
      <p:cxnSp>
        <p:nvCxnSpPr>
          <p:cNvPr id="28" name="Straight Arrow Connector 27"/>
          <p:cNvCxnSpPr>
            <a:stCxn id="4" idx="3"/>
            <a:endCxn id="6" idx="1"/>
          </p:cNvCxnSpPr>
          <p:nvPr/>
        </p:nvCxnSpPr>
        <p:spPr>
          <a:xfrm flipV="1">
            <a:off x="10184406" y="3655996"/>
            <a:ext cx="784523" cy="39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5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7824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Matching global ensembles of local descriptors::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2838" y="1751704"/>
            <a:ext cx="10541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1. compute </a:t>
            </a:r>
            <a:r>
              <a:rPr lang="en-US" sz="2000" dirty="0">
                <a:solidFill>
                  <a:srgbClr val="000000"/>
                </a:solidFill>
              </a:rPr>
              <a:t>the local self similarity descriptors densely throughout F and </a:t>
            </a:r>
            <a:r>
              <a:rPr lang="en-US" sz="2000" dirty="0" smtClean="0">
                <a:solidFill>
                  <a:srgbClr val="000000"/>
                </a:solidFill>
              </a:rPr>
              <a:t>G (compute every 5</a:t>
            </a:r>
            <a:r>
              <a:rPr lang="en-US" sz="2000" baseline="30000" dirty="0" smtClean="0">
                <a:solidFill>
                  <a:srgbClr val="000000"/>
                </a:solidFill>
              </a:rPr>
              <a:t>th</a:t>
            </a:r>
            <a:r>
              <a:rPr lang="en-US" sz="2000" dirty="0" smtClean="0">
                <a:solidFill>
                  <a:srgbClr val="000000"/>
                </a:solidFill>
              </a:rPr>
              <a:t> pixel)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282838" y="2537041"/>
            <a:ext cx="8426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2. Filter out non-informative descriptors</a:t>
            </a:r>
            <a:endParaRPr lang="en-US" sz="2000" dirty="0"/>
          </a:p>
        </p:txBody>
      </p:sp>
      <p:sp>
        <p:nvSpPr>
          <p:cNvPr id="13317" name="Rectangle 13316"/>
          <p:cNvSpPr/>
          <p:nvPr/>
        </p:nvSpPr>
        <p:spPr>
          <a:xfrm>
            <a:off x="407520" y="2965229"/>
            <a:ext cx="5903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descriptors that do not catch any local self-similarity</a:t>
            </a:r>
            <a:endParaRPr lang="en-US" sz="2000" dirty="0"/>
          </a:p>
        </p:txBody>
      </p:sp>
      <p:sp>
        <p:nvSpPr>
          <p:cNvPr id="13318" name="Rectangle 13317"/>
          <p:cNvSpPr/>
          <p:nvPr/>
        </p:nvSpPr>
        <p:spPr>
          <a:xfrm>
            <a:off x="407520" y="3393417"/>
            <a:ext cx="6193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descriptors that contain high self similarity everywhere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5861500" y="5312124"/>
            <a:ext cx="1479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Template F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8006" y="4405888"/>
            <a:ext cx="1024038" cy="92433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8549" y="3252983"/>
            <a:ext cx="1410896" cy="2079866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422398" y="5291026"/>
            <a:ext cx="1205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Image G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3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3317" grpId="0"/>
      <p:bldP spid="133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2841" y="1138500"/>
            <a:ext cx="7824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Matching global ensembles of local descriptors::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Local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861500" y="5312124"/>
            <a:ext cx="1479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Template F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315" name="Picture 133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8006" y="4405888"/>
            <a:ext cx="1024038" cy="924339"/>
          </a:xfrm>
          <a:prstGeom prst="rect">
            <a:avLst/>
          </a:prstGeom>
        </p:spPr>
      </p:pic>
      <p:pic>
        <p:nvPicPr>
          <p:cNvPr id="13316" name="Picture 133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8549" y="3252983"/>
            <a:ext cx="1410896" cy="20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422398" y="5291026"/>
            <a:ext cx="1205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Image G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2841" y="1939897"/>
            <a:ext cx="8426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All the local descriptors in F form together a global “ensemble of descriptors”</a:t>
            </a:r>
            <a:endParaRPr lang="en-US" sz="2000" dirty="0"/>
          </a:p>
        </p:txBody>
      </p:sp>
      <p:sp>
        <p:nvSpPr>
          <p:cNvPr id="45" name="Rectangle 44"/>
          <p:cNvSpPr/>
          <p:nvPr/>
        </p:nvSpPr>
        <p:spPr>
          <a:xfrm>
            <a:off x="282841" y="2373805"/>
            <a:ext cx="101819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 good match of F in G corresponds to finding a similar ensemble of descriptors in 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282840" y="3038699"/>
            <a:ext cx="8426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3. Find a good match using an “ensemble matching” algorithm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4640" y="3182329"/>
            <a:ext cx="1492411" cy="22211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806226" y="3956165"/>
            <a:ext cx="751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SSIM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8791959" y="4226058"/>
            <a:ext cx="780166" cy="156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578" y="2169604"/>
            <a:ext cx="423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Gist is a concept not a unique algorithm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8757" y="17377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“Observers </a:t>
            </a:r>
            <a:r>
              <a:rPr lang="en-US" dirty="0"/>
              <a:t>recognize a real-world scene at a </a:t>
            </a:r>
            <a:r>
              <a:rPr lang="en-US" dirty="0" smtClean="0"/>
              <a:t>single glance”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18757" y="1151943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Getting warmer::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Gist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8757" y="5407387"/>
            <a:ext cx="2253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*Gist = </a:t>
            </a:r>
            <a:r>
              <a:rPr lang="he-IL" sz="1400" dirty="0" smtClean="0"/>
              <a:t>תמצית, תוכן, עיקר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059" y="3977849"/>
            <a:ext cx="33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Partition image into a 4x4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r="54012"/>
          <a:stretch/>
        </p:blipFill>
        <p:spPr>
          <a:xfrm>
            <a:off x="5584723" y="2644877"/>
            <a:ext cx="3701890" cy="293873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15059" y="4799673"/>
            <a:ext cx="5440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Express the total response of each cell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5059" y="4388761"/>
            <a:ext cx="5071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2. Filter each pixel with a sequence of (Gabor) filters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15059" y="3413049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Gist::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version #1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2578" y="2169604"/>
            <a:ext cx="423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Gist is a concept not a unique algorithm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8757" y="17377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“Observers </a:t>
            </a:r>
            <a:r>
              <a:rPr lang="en-US" dirty="0"/>
              <a:t>recognize a real-world scene at a </a:t>
            </a:r>
            <a:r>
              <a:rPr lang="en-US" dirty="0" smtClean="0"/>
              <a:t>single glance”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8757" y="1151943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Getting warmer::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Gist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8757" y="5407387"/>
            <a:ext cx="2253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*Gist = </a:t>
            </a:r>
            <a:r>
              <a:rPr lang="he-IL" sz="1400" dirty="0" smtClean="0"/>
              <a:t>תמצית, תוכן, עיקר</a:t>
            </a:r>
            <a:endParaRPr lang="en-US" sz="1400" dirty="0"/>
          </a:p>
        </p:txBody>
      </p:sp>
      <p:pic>
        <p:nvPicPr>
          <p:cNvPr id="8194" name="Picture 2" descr="http://upload.wikimedia.org/wikipedia/commons/thumb/7/75/Gabor_filter.png/220px-Gabor_filt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698" y="3724925"/>
            <a:ext cx="1498573" cy="14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132268" y="5210607"/>
            <a:ext cx="2437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Example of a 2D Gabor filter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50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059" y="3987058"/>
            <a:ext cx="323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Partition image into a 4x4 grid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5059" y="4827300"/>
            <a:ext cx="496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3. Calculate color/intensity histograms for each cell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5059" y="4407179"/>
            <a:ext cx="539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2. Calculate histograms in multiple orientation channels</a:t>
            </a:r>
            <a:endParaRPr lang="en-US" dirty="0"/>
          </a:p>
        </p:txBody>
      </p:sp>
      <p:pic>
        <p:nvPicPr>
          <p:cNvPr id="4098" name="Picture 2" descr="http://ilab.usc.edu/siagian/Research/Gist/images/Fig_GistExamp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19" y="1015836"/>
            <a:ext cx="3723409" cy="47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2578" y="2169604"/>
            <a:ext cx="423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Gist is a concept not a unique algorithm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8757" y="17377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“Observers </a:t>
            </a:r>
            <a:r>
              <a:rPr lang="en-US" dirty="0"/>
              <a:t>recognize a real-world scene at a </a:t>
            </a:r>
            <a:r>
              <a:rPr lang="en-US" dirty="0" smtClean="0"/>
              <a:t>single glance”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8757" y="1151943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Getting warmer::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Gist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5059" y="3413049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Gist::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version #2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8757" y="5407387"/>
            <a:ext cx="2253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*Gist = </a:t>
            </a:r>
            <a:r>
              <a:rPr lang="he-IL" sz="1400" dirty="0" smtClean="0"/>
              <a:t>תמצית, תוכן, עיקר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95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059" y="3825181"/>
            <a:ext cx="3817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Partition the image into coarse cells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5059" y="4701210"/>
            <a:ext cx="3538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Treat the descriptor as a whole (keep the order of the cells)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5059" y="4263195"/>
            <a:ext cx="421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Describe each cell w/ a common value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15059" y="3209853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Gist::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Overall idea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 descr="http://ilab.usc.edu/siagian/Research/Gist/images/Fig_GistExamp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19" y="1015836"/>
            <a:ext cx="3723409" cy="47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2578" y="2169604"/>
            <a:ext cx="423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Gist is a concept not a unique algorithm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8757" y="17377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“Observers </a:t>
            </a:r>
            <a:r>
              <a:rPr lang="en-US" dirty="0"/>
              <a:t>recognize a real-world scene at a </a:t>
            </a:r>
            <a:r>
              <a:rPr lang="en-US" dirty="0" smtClean="0"/>
              <a:t>single glance”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8757" y="1151943"/>
            <a:ext cx="4217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Getting warmer:: 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Gist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-3464" y="58801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03350" y="6058068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 and Algorithms in CV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2" descr="Pano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5" y="5970303"/>
            <a:ext cx="1000461" cy="82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0" y="850900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44364" y="6196565"/>
            <a:ext cx="182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ntroduction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709" y="6058066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9: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Descriptors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9218" y="2668013"/>
            <a:ext cx="811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 understand by now that global descriptors are very limited…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19218" y="3228981"/>
            <a:ext cx="11115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 many applications we need to describe images at a local scale based on local features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230274" y="224300"/>
            <a:ext cx="573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/>
              <a:t>Visual Descriptors:: </a:t>
            </a:r>
            <a:r>
              <a:rPr lang="it-IT" sz="2400" b="1" dirty="0" smtClean="0">
                <a:solidFill>
                  <a:schemeClr val="bg2">
                    <a:lumMod val="50000"/>
                  </a:schemeClr>
                </a:solidFill>
              </a:rPr>
              <a:t>Global descriptors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6925</TotalTime>
  <Words>2104</Words>
  <Application>Microsoft Office PowerPoint</Application>
  <PresentationFormat>Widescreen</PresentationFormat>
  <Paragraphs>482</Paragraphs>
  <Slides>46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NimbusRomNo9L-Regu</vt:lpstr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 Ben-Zrihen</dc:creator>
  <cp:lastModifiedBy>kn2403</cp:lastModifiedBy>
  <cp:revision>472</cp:revision>
  <dcterms:created xsi:type="dcterms:W3CDTF">2013-03-19T13:12:22Z</dcterms:created>
  <dcterms:modified xsi:type="dcterms:W3CDTF">2017-03-22T05:35:20Z</dcterms:modified>
</cp:coreProperties>
</file>